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A04"/>
    <a:srgbClr val="EFE3F7"/>
    <a:srgbClr val="FCF8FD"/>
    <a:srgbClr val="DFFDFF"/>
    <a:srgbClr val="CC3300"/>
    <a:srgbClr val="073E87"/>
    <a:srgbClr val="6699CC"/>
    <a:srgbClr val="3399CC"/>
    <a:srgbClr val="336699"/>
    <a:srgbClr val="FF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58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83D3FE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d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606056"/>
            <a:ext cx="7772400" cy="2655855"/>
          </a:xfrm>
        </p:spPr>
        <p:txBody>
          <a:bodyPr>
            <a:normAutofit/>
          </a:bodyPr>
          <a:lstStyle/>
          <a:p>
            <a:r>
              <a:rPr lang="pl-PL" sz="4800" dirty="0"/>
              <a:t>Obliczanie liczby, gdy dany jest jej procent</a:t>
            </a:r>
            <a:endParaRPr lang="pl-PL" sz="5400" dirty="0"/>
          </a:p>
        </p:txBody>
      </p:sp>
      <p:sp>
        <p:nvSpPr>
          <p:cNvPr id="3" name="Prostokąt 2"/>
          <p:cNvSpPr/>
          <p:nvPr/>
        </p:nvSpPr>
        <p:spPr>
          <a:xfrm rot="20511071">
            <a:off x="482227" y="720484"/>
            <a:ext cx="2856872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l-PL" sz="413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%</a:t>
            </a:r>
            <a:endParaRPr lang="pl-PL" sz="413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666092" y="865275"/>
            <a:ext cx="1500091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%</a:t>
            </a:r>
            <a:endParaRPr lang="pl-PL" sz="239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ransition spd="slow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818146" y="2179825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Adam dostał od mamy pewną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kwotę. 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6" name="Tytuł 2"/>
          <p:cNvSpPr txBox="1">
            <a:spLocks/>
          </p:cNvSpPr>
          <p:nvPr/>
        </p:nvSpPr>
        <p:spPr>
          <a:xfrm rot="21272518">
            <a:off x="1995901" y="2960988"/>
            <a:ext cx="2476905" cy="15536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rgbClr val="BF0A04"/>
                </a:solidFill>
                <a:latin typeface="Times New Roman"/>
                <a:cs typeface="Times New Roman"/>
              </a:rPr>
              <a:t>Wydał już 8 zł, co stanowiło 10% kwoty otrzymanej od mamy. </a:t>
            </a:r>
          </a:p>
        </p:txBody>
      </p:sp>
      <p:sp>
        <p:nvSpPr>
          <p:cNvPr id="17" name="Tytuł 2"/>
          <p:cNvSpPr txBox="1">
            <a:spLocks/>
          </p:cNvSpPr>
          <p:nvPr/>
        </p:nvSpPr>
        <p:spPr>
          <a:xfrm rot="21272518">
            <a:off x="2097088" y="4625168"/>
            <a:ext cx="2416988" cy="499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rgbClr val="002060"/>
                </a:solidFill>
                <a:latin typeface="Times New Roman"/>
                <a:cs typeface="Times New Roman"/>
              </a:rPr>
              <a:t>Ile pieniędzy Adam dostał od </a:t>
            </a:r>
            <a:r>
              <a:rPr lang="pl-PL" sz="2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mamy?</a:t>
            </a:r>
            <a:endParaRPr lang="pl-PL" sz="2200" b="1" i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2127" name="Picture 79" descr="C:\Users\Ania\AppData\Local\Microsoft\Windows\Temporary Internet Files\Content.IE5\CXABBVED\MP900439294[1]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100000" l="10000" r="918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16" t="8966" r="10698" b="1557"/>
          <a:stretch/>
        </p:blipFill>
        <p:spPr bwMode="auto">
          <a:xfrm flipH="1">
            <a:off x="574157" y="3502769"/>
            <a:ext cx="1573619" cy="327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jaśnienie w chmurce 9"/>
          <p:cNvSpPr/>
          <p:nvPr/>
        </p:nvSpPr>
        <p:spPr>
          <a:xfrm>
            <a:off x="329610" y="297712"/>
            <a:ext cx="3242930" cy="1414130"/>
          </a:xfrm>
          <a:prstGeom prst="cloudCallout">
            <a:avLst>
              <a:gd name="adj1" fmla="val -48702"/>
              <a:gd name="adj2" fmla="val 8505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</a:t>
            </a:r>
            <a:r>
              <a:rPr lang="pl-PL" dirty="0" smtClean="0"/>
              <a:t>apiszmy </a:t>
            </a:r>
            <a:r>
              <a:rPr lang="pl-PL" dirty="0"/>
              <a:t>dane z zadania.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5289525" y="1711842"/>
            <a:ext cx="1981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BF0A04"/>
                </a:solidFill>
              </a:rPr>
              <a:t>10%</a:t>
            </a:r>
            <a:r>
              <a:rPr lang="pl-PL" dirty="0" smtClean="0"/>
              <a:t> pewnej kwoty </a:t>
            </a:r>
            <a:endParaRPr lang="pl-PL" dirty="0"/>
          </a:p>
        </p:txBody>
      </p:sp>
      <p:sp>
        <p:nvSpPr>
          <p:cNvPr id="15" name="Prostokąt 14"/>
          <p:cNvSpPr/>
          <p:nvPr/>
        </p:nvSpPr>
        <p:spPr>
          <a:xfrm>
            <a:off x="7101030" y="1711842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to </a:t>
            </a:r>
            <a:r>
              <a:rPr lang="pl-PL" dirty="0">
                <a:solidFill>
                  <a:srgbClr val="BF0A04"/>
                </a:solidFill>
              </a:rPr>
              <a:t>8</a:t>
            </a:r>
            <a:r>
              <a:rPr lang="pl-PL" dirty="0"/>
              <a:t> zł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5282861" y="2105256"/>
            <a:ext cx="32303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100</a:t>
            </a:r>
            <a:r>
              <a:rPr lang="pl-PL" dirty="0"/>
              <a:t>% kwoty jest 10 razy większa niż 10% tej kwoty czyli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5667636" y="4001745"/>
            <a:ext cx="6236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/>
              <a:t>10%</a:t>
            </a:r>
            <a:endParaRPr lang="pl-PL" sz="2000" dirty="0"/>
          </a:p>
        </p:txBody>
      </p:sp>
      <p:sp>
        <p:nvSpPr>
          <p:cNvPr id="25" name="Prostokąt 24"/>
          <p:cNvSpPr/>
          <p:nvPr/>
        </p:nvSpPr>
        <p:spPr>
          <a:xfrm>
            <a:off x="5919184" y="4520893"/>
            <a:ext cx="520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· 10</a:t>
            </a:r>
            <a:endParaRPr lang="pl-PL" dirty="0"/>
          </a:p>
        </p:txBody>
      </p:sp>
      <p:cxnSp>
        <p:nvCxnSpPr>
          <p:cNvPr id="20" name="Łącznik prosty ze strzałką 19"/>
          <p:cNvCxnSpPr/>
          <p:nvPr/>
        </p:nvCxnSpPr>
        <p:spPr>
          <a:xfrm>
            <a:off x="5919183" y="4371077"/>
            <a:ext cx="0" cy="799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rostokąt 25"/>
          <p:cNvSpPr/>
          <p:nvPr/>
        </p:nvSpPr>
        <p:spPr>
          <a:xfrm>
            <a:off x="5625104" y="5138178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 100%</a:t>
            </a:r>
          </a:p>
        </p:txBody>
      </p:sp>
      <p:sp>
        <p:nvSpPr>
          <p:cNvPr id="32" name="Prostokąt 31"/>
          <p:cNvSpPr/>
          <p:nvPr/>
        </p:nvSpPr>
        <p:spPr>
          <a:xfrm>
            <a:off x="6179683" y="4001745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pewnej kwoty to </a:t>
            </a:r>
            <a:endParaRPr lang="pl-PL" dirty="0"/>
          </a:p>
        </p:txBody>
      </p:sp>
      <p:sp>
        <p:nvSpPr>
          <p:cNvPr id="33" name="Prostokąt 32"/>
          <p:cNvSpPr/>
          <p:nvPr/>
        </p:nvSpPr>
        <p:spPr>
          <a:xfrm>
            <a:off x="7891686" y="4004169"/>
            <a:ext cx="532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BF0A04"/>
                </a:solidFill>
              </a:rPr>
              <a:t>8</a:t>
            </a:r>
            <a:r>
              <a:rPr lang="pl-PL" dirty="0" smtClean="0"/>
              <a:t> </a:t>
            </a:r>
            <a:r>
              <a:rPr lang="pl-PL" dirty="0"/>
              <a:t>zł</a:t>
            </a:r>
          </a:p>
        </p:txBody>
      </p:sp>
      <p:sp>
        <p:nvSpPr>
          <p:cNvPr id="34" name="Prostokąt 33"/>
          <p:cNvSpPr/>
          <p:nvPr/>
        </p:nvSpPr>
        <p:spPr>
          <a:xfrm>
            <a:off x="8067129" y="4486435"/>
            <a:ext cx="520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· 10</a:t>
            </a:r>
            <a:endParaRPr lang="pl-PL" dirty="0"/>
          </a:p>
        </p:txBody>
      </p:sp>
      <p:cxnSp>
        <p:nvCxnSpPr>
          <p:cNvPr id="35" name="Łącznik prosty ze strzałką 34"/>
          <p:cNvCxnSpPr/>
          <p:nvPr/>
        </p:nvCxnSpPr>
        <p:spPr>
          <a:xfrm>
            <a:off x="8067128" y="4336619"/>
            <a:ext cx="0" cy="799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rostokąt 35"/>
          <p:cNvSpPr/>
          <p:nvPr/>
        </p:nvSpPr>
        <p:spPr>
          <a:xfrm>
            <a:off x="7773049" y="5103720"/>
            <a:ext cx="708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 </a:t>
            </a:r>
            <a:r>
              <a:rPr lang="pl-PL" dirty="0" smtClean="0"/>
              <a:t>80 zł</a:t>
            </a:r>
            <a:endParaRPr lang="pl-PL" dirty="0"/>
          </a:p>
        </p:txBody>
      </p:sp>
      <p:sp>
        <p:nvSpPr>
          <p:cNvPr id="27" name="Prostokąt 26"/>
          <p:cNvSpPr/>
          <p:nvPr/>
        </p:nvSpPr>
        <p:spPr>
          <a:xfrm>
            <a:off x="5309444" y="2847840"/>
            <a:ext cx="3685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kwota, której 10% równa się 8, </a:t>
            </a:r>
            <a:endParaRPr lang="pl-PL" dirty="0" smtClean="0"/>
          </a:p>
          <a:p>
            <a:r>
              <a:rPr lang="pl-PL" dirty="0" smtClean="0"/>
              <a:t>jest </a:t>
            </a:r>
            <a:r>
              <a:rPr lang="pl-PL" dirty="0"/>
              <a:t>również 10 razy większa niż 8 zł czyli</a:t>
            </a:r>
          </a:p>
        </p:txBody>
      </p:sp>
      <p:sp>
        <p:nvSpPr>
          <p:cNvPr id="28" name="Objaśnienie w chmurce 27"/>
          <p:cNvSpPr/>
          <p:nvPr/>
        </p:nvSpPr>
        <p:spPr>
          <a:xfrm>
            <a:off x="2424706" y="5364541"/>
            <a:ext cx="3242930" cy="1323338"/>
          </a:xfrm>
          <a:prstGeom prst="cloudCallout">
            <a:avLst>
              <a:gd name="adj1" fmla="val 66052"/>
              <a:gd name="adj2" fmla="val -3148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Adam dostał od mamy 80 zł.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71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84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96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9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0" grpId="0" animBg="1"/>
      <p:bldP spid="14" grpId="0"/>
      <p:bldP spid="15" grpId="0"/>
      <p:bldP spid="18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27" grpId="0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7" name="Prostokąt 26"/>
          <p:cNvSpPr/>
          <p:nvPr/>
        </p:nvSpPr>
        <p:spPr>
          <a:xfrm rot="21136534">
            <a:off x="1192515" y="2670119"/>
            <a:ext cx="29839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pl-PL" sz="2000" dirty="0"/>
              <a:t>Znajdź  liczbę, której 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5</a:t>
            </a:r>
            <a:r>
              <a:rPr lang="pl-PL" sz="2000" dirty="0"/>
              <a:t>% równa się 4           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2</a:t>
            </a:r>
            <a:r>
              <a:rPr lang="pl-PL" sz="2000" dirty="0"/>
              <a:t>% równa się 1,3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4</a:t>
            </a:r>
            <a:r>
              <a:rPr lang="pl-PL" sz="2000" dirty="0"/>
              <a:t>% równa się 11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25%równa </a:t>
            </a:r>
            <a:r>
              <a:rPr lang="pl-PL" sz="2000" dirty="0"/>
              <a:t>się 5,6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10</a:t>
            </a:r>
            <a:r>
              <a:rPr lang="pl-PL" sz="2000" dirty="0"/>
              <a:t>% równa się 6</a:t>
            </a:r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 rot="21152388">
            <a:off x="829338" y="1828800"/>
            <a:ext cx="3352800" cy="795528"/>
          </a:xfrm>
        </p:spPr>
        <p:txBody>
          <a:bodyPr/>
          <a:lstStyle/>
          <a:p>
            <a:r>
              <a:rPr lang="pl-PL" dirty="0" smtClean="0"/>
              <a:t>ĆWICZENIE</a:t>
            </a:r>
            <a:endParaRPr lang="pl-PL" dirty="0"/>
          </a:p>
        </p:txBody>
      </p:sp>
      <p:pic>
        <p:nvPicPr>
          <p:cNvPr id="12290" name="Picture 2" descr="C:\Users\Ania\AppData\Local\Microsoft\Windows\Temporary Internet Files\Content.IE5\FZ4DAB55\MP900438759[2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703" y="1865752"/>
            <a:ext cx="3565297" cy="499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1995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8" y="900392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573597" y="1438370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Na wycieczkę szkolną pojechało 24 uczniów co stanowiło 80% liczby uczniów pewnej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klasy. 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7" name="Tytuł 2"/>
          <p:cNvSpPr txBox="1">
            <a:spLocks/>
          </p:cNvSpPr>
          <p:nvPr/>
        </p:nvSpPr>
        <p:spPr>
          <a:xfrm rot="21272518">
            <a:off x="745351" y="3183208"/>
            <a:ext cx="3651708" cy="499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rgbClr val="002060"/>
                </a:solidFill>
                <a:latin typeface="Times New Roman"/>
                <a:cs typeface="Times New Roman"/>
              </a:rPr>
              <a:t>Ilu uczniów liczyła ta klasa?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5270332" y="1675453"/>
            <a:ext cx="3763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dirty="0" smtClean="0"/>
              <a:t>X</a:t>
            </a:r>
            <a:r>
              <a:rPr lang="pl-PL" sz="1600" dirty="0" smtClean="0"/>
              <a:t> – </a:t>
            </a:r>
            <a:r>
              <a:rPr lang="pl-PL" sz="1400" dirty="0"/>
              <a:t>szukana liczba wszystkich uczniów klasy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6179683" y="3958002"/>
            <a:ext cx="1892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 smtClean="0">
                <a:solidFill>
                  <a:srgbClr val="BF0A04"/>
                </a:solidFill>
              </a:rPr>
              <a:t>0,8 · x = 24</a:t>
            </a:r>
            <a:endParaRPr lang="pl-PL" sz="2400" dirty="0">
              <a:solidFill>
                <a:srgbClr val="BF0A04"/>
              </a:solidFill>
            </a:endParaRPr>
          </a:p>
        </p:txBody>
      </p:sp>
      <p:cxnSp>
        <p:nvCxnSpPr>
          <p:cNvPr id="20" name="Łącznik prosty ze strzałką 19"/>
          <p:cNvCxnSpPr/>
          <p:nvPr/>
        </p:nvCxnSpPr>
        <p:spPr>
          <a:xfrm>
            <a:off x="7114830" y="2410802"/>
            <a:ext cx="0" cy="5254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31"/>
          <p:cNvSpPr/>
          <p:nvPr/>
        </p:nvSpPr>
        <p:spPr>
          <a:xfrm>
            <a:off x="5309445" y="3256518"/>
            <a:ext cx="3646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/>
              <a:t>procenty zamieniamy na ułamek i otrzymujemy</a:t>
            </a:r>
          </a:p>
        </p:txBody>
      </p:sp>
      <p:cxnSp>
        <p:nvCxnSpPr>
          <p:cNvPr id="35" name="Łącznik prosty ze strzałką 34"/>
          <p:cNvCxnSpPr/>
          <p:nvPr/>
        </p:nvCxnSpPr>
        <p:spPr>
          <a:xfrm>
            <a:off x="7136970" y="4404365"/>
            <a:ext cx="0" cy="3872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rostokąt 26"/>
          <p:cNvSpPr/>
          <p:nvPr/>
        </p:nvSpPr>
        <p:spPr>
          <a:xfrm>
            <a:off x="5270332" y="2115898"/>
            <a:ext cx="3685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80% </a:t>
            </a:r>
            <a:r>
              <a:rPr lang="pl-PL" dirty="0"/>
              <a:t>liczby wszystkich uczniów to </a:t>
            </a:r>
            <a:r>
              <a:rPr lang="pl-PL" b="1" dirty="0"/>
              <a:t>24</a:t>
            </a:r>
          </a:p>
        </p:txBody>
      </p:sp>
      <p:pic>
        <p:nvPicPr>
          <p:cNvPr id="13314" name="Picture 2" descr="C:\Users\Ania\AppData\Local\Microsoft\Windows\Temporary Internet Files\Content.IE5\AKSHKWQ7\MC900197731[2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318" y="5318776"/>
            <a:ext cx="2412749" cy="115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jaśnienie w chmurce 9"/>
          <p:cNvSpPr/>
          <p:nvPr/>
        </p:nvSpPr>
        <p:spPr>
          <a:xfrm>
            <a:off x="609853" y="4004169"/>
            <a:ext cx="4699591" cy="2711303"/>
          </a:xfrm>
          <a:prstGeom prst="cloudCallout">
            <a:avLst>
              <a:gd name="adj1" fmla="val -59562"/>
              <a:gd name="adj2" fmla="val -4435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Nie zawsze obliczenie liczby na podstawie danego jej procentu można wykonać w pamięci, czasami wygodnie jest posłużyć się równaniami. </a:t>
            </a:r>
          </a:p>
        </p:txBody>
      </p:sp>
      <p:sp>
        <p:nvSpPr>
          <p:cNvPr id="28" name="Objaśnienie w chmurce 27"/>
          <p:cNvSpPr/>
          <p:nvPr/>
        </p:nvSpPr>
        <p:spPr>
          <a:xfrm>
            <a:off x="1193720" y="3919445"/>
            <a:ext cx="3531855" cy="1872643"/>
          </a:xfrm>
          <a:prstGeom prst="cloudCallout">
            <a:avLst>
              <a:gd name="adj1" fmla="val -73858"/>
              <a:gd name="adj2" fmla="val 6845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Przez </a:t>
            </a:r>
            <a:r>
              <a:rPr lang="pl-PL" b="1" dirty="0"/>
              <a:t>x</a:t>
            </a:r>
            <a:r>
              <a:rPr lang="pl-PL" dirty="0"/>
              <a:t> oznaczymy liczbę wszystkich uczniów klasy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5270332" y="2826004"/>
            <a:ext cx="3685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/>
              <a:t>80% </a:t>
            </a:r>
            <a:r>
              <a:rPr lang="pl-PL" dirty="0"/>
              <a:t>liczby </a:t>
            </a:r>
            <a:r>
              <a:rPr lang="pl-PL" b="1" dirty="0" smtClean="0"/>
              <a:t>x</a:t>
            </a:r>
            <a:r>
              <a:rPr lang="pl-PL" dirty="0" smtClean="0"/>
              <a:t> </a:t>
            </a:r>
            <a:r>
              <a:rPr lang="pl-PL" dirty="0"/>
              <a:t>to </a:t>
            </a:r>
            <a:r>
              <a:rPr lang="pl-PL" b="1" dirty="0"/>
              <a:t>24</a:t>
            </a:r>
          </a:p>
        </p:txBody>
      </p:sp>
      <p:sp>
        <p:nvSpPr>
          <p:cNvPr id="37" name="Objaśnienie w chmurce 36"/>
          <p:cNvSpPr/>
          <p:nvPr/>
        </p:nvSpPr>
        <p:spPr>
          <a:xfrm>
            <a:off x="2494169" y="3265478"/>
            <a:ext cx="2970698" cy="1872643"/>
          </a:xfrm>
          <a:prstGeom prst="cloudCallout">
            <a:avLst>
              <a:gd name="adj1" fmla="val -73858"/>
              <a:gd name="adj2" fmla="val 6845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Rozwiązujemy równanie</a:t>
            </a:r>
            <a:endParaRPr lang="pl-PL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6424829" y="4750699"/>
            <a:ext cx="18921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>
                <a:solidFill>
                  <a:srgbClr val="BF0A04"/>
                </a:solidFill>
              </a:rPr>
              <a:t>x = 24 : 0,8</a:t>
            </a:r>
          </a:p>
          <a:p>
            <a:r>
              <a:rPr lang="pl-PL" sz="2400" dirty="0" smtClean="0">
                <a:solidFill>
                  <a:srgbClr val="BF0A04"/>
                </a:solidFill>
              </a:rPr>
              <a:t>x = 30</a:t>
            </a:r>
            <a:endParaRPr lang="pl-PL" sz="2400" dirty="0">
              <a:solidFill>
                <a:srgbClr val="BF0A04"/>
              </a:solidFill>
            </a:endParaRPr>
          </a:p>
        </p:txBody>
      </p:sp>
      <p:sp>
        <p:nvSpPr>
          <p:cNvPr id="39" name="Objaśnienie w chmurce 38"/>
          <p:cNvSpPr/>
          <p:nvPr/>
        </p:nvSpPr>
        <p:spPr>
          <a:xfrm>
            <a:off x="1753605" y="4201799"/>
            <a:ext cx="3593805" cy="2262492"/>
          </a:xfrm>
          <a:prstGeom prst="cloudCallout">
            <a:avLst>
              <a:gd name="adj1" fmla="val -83123"/>
              <a:gd name="adj2" fmla="val 5858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Klasa </a:t>
            </a:r>
            <a:r>
              <a:rPr lang="pl-PL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liczyła 30 </a:t>
            </a:r>
            <a:r>
              <a:rPr lang="pl-PL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uczniów. </a:t>
            </a:r>
            <a:r>
              <a:rPr lang="pl-PL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Sprawdźmy, </a:t>
            </a:r>
          </a:p>
          <a:p>
            <a:pPr algn="ctr"/>
            <a:r>
              <a:rPr lang="pl-PL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czy </a:t>
            </a:r>
            <a:r>
              <a:rPr lang="pl-PL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80% liczby wszystkich uczniów to 24 </a:t>
            </a:r>
            <a:r>
              <a:rPr lang="pl-PL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osoby.</a:t>
            </a:r>
            <a:endParaRPr lang="pl-PL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6206237" y="5797375"/>
            <a:ext cx="1892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 smtClean="0">
                <a:solidFill>
                  <a:srgbClr val="BF0A04"/>
                </a:solidFill>
              </a:rPr>
              <a:t>0,8 · 30 = 24</a:t>
            </a:r>
            <a:endParaRPr lang="pl-PL" sz="2400" dirty="0">
              <a:solidFill>
                <a:srgbClr val="BF0A04"/>
              </a:solidFill>
            </a:endParaRPr>
          </a:p>
        </p:txBody>
      </p:sp>
      <p:sp>
        <p:nvSpPr>
          <p:cNvPr id="41" name="Objaśnienie w chmurce 40"/>
          <p:cNvSpPr/>
          <p:nvPr/>
        </p:nvSpPr>
        <p:spPr>
          <a:xfrm>
            <a:off x="2422353" y="4082427"/>
            <a:ext cx="3441404" cy="1815016"/>
          </a:xfrm>
          <a:prstGeom prst="cloudCallout">
            <a:avLst>
              <a:gd name="adj1" fmla="val 53746"/>
              <a:gd name="adj2" fmla="val 679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Zadanie zostało poprawnie rozwiązane</a:t>
            </a:r>
            <a:endParaRPr lang="pl-PL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802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7" presetID="42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7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2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  <p:bldP spid="24" grpId="0"/>
      <p:bldP spid="32" grpId="0"/>
      <p:bldP spid="27" grpId="0"/>
      <p:bldP spid="10" grpId="0" animBg="1"/>
      <p:bldP spid="10" grpId="1" animBg="1"/>
      <p:bldP spid="28" grpId="0" animBg="1"/>
      <p:bldP spid="28" grpId="1" animBg="1"/>
      <p:bldP spid="30" grpId="0"/>
      <p:bldP spid="37" grpId="0" animBg="1"/>
      <p:bldP spid="37" grpId="1" animBg="1"/>
      <p:bldP spid="38" grpId="0"/>
      <p:bldP spid="39" grpId="0" animBg="1"/>
      <p:bldP spid="39" grpId="1" animBg="1"/>
      <p:bldP spid="40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7" name="Prostokąt 26"/>
          <p:cNvSpPr/>
          <p:nvPr/>
        </p:nvSpPr>
        <p:spPr>
          <a:xfrm rot="21136534">
            <a:off x="1192515" y="2977895"/>
            <a:ext cx="298395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pl-PL" sz="2000" dirty="0"/>
              <a:t>Znajdź  liczbę której</a:t>
            </a:r>
          </a:p>
          <a:p>
            <a:pPr marL="457200" indent="-4572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40% </a:t>
            </a:r>
            <a:r>
              <a:rPr lang="pl-PL" sz="2000" dirty="0"/>
              <a:t>to 88</a:t>
            </a:r>
          </a:p>
          <a:p>
            <a:pPr marL="457200" indent="-4572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60% to </a:t>
            </a:r>
            <a:r>
              <a:rPr lang="pl-PL" sz="2000" dirty="0"/>
              <a:t>150</a:t>
            </a:r>
          </a:p>
          <a:p>
            <a:pPr marL="457200" indent="-4572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110</a:t>
            </a:r>
            <a:r>
              <a:rPr lang="pl-PL" sz="2000" dirty="0"/>
              <a:t>% to 88</a:t>
            </a:r>
          </a:p>
          <a:p>
            <a:pPr marL="457200" indent="-457200">
              <a:lnSpc>
                <a:spcPct val="200000"/>
              </a:lnSpc>
              <a:buFont typeface="+mj-lt"/>
              <a:buAutoNum type="alphaLcParenR"/>
            </a:pPr>
            <a:r>
              <a:rPr lang="pl-PL" sz="2000" dirty="0" smtClean="0"/>
              <a:t>30</a:t>
            </a:r>
            <a:r>
              <a:rPr lang="pl-PL" sz="2000" dirty="0"/>
              <a:t>% to 300</a:t>
            </a:r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 rot="21152388">
            <a:off x="829338" y="1828800"/>
            <a:ext cx="3352800" cy="795528"/>
          </a:xfrm>
        </p:spPr>
        <p:txBody>
          <a:bodyPr/>
          <a:lstStyle/>
          <a:p>
            <a:r>
              <a:rPr lang="pl-PL" dirty="0" smtClean="0"/>
              <a:t>ĆWICZENIE</a:t>
            </a:r>
            <a:endParaRPr lang="pl-PL" dirty="0"/>
          </a:p>
        </p:txBody>
      </p:sp>
      <p:pic>
        <p:nvPicPr>
          <p:cNvPr id="12290" name="Picture 2" descr="C:\Users\Ania\AppData\Local\Microsoft\Windows\Temporary Internet Files\Content.IE5\FZ4DAB55\MP900438759[2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703" y="1865752"/>
            <a:ext cx="3565297" cy="499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812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771</TotalTime>
  <Words>269</Words>
  <Application>Microsoft Office PowerPoint</Application>
  <PresentationFormat>Pokaz na ekranie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Kształt fali</vt:lpstr>
      <vt:lpstr>Obliczanie liczby, gdy dany jest jej procent</vt:lpstr>
      <vt:lpstr>Adam dostał od mamy pewną kwotę. </vt:lpstr>
      <vt:lpstr>ĆWICZENIE</vt:lpstr>
      <vt:lpstr>Na wycieczkę szkolną pojechało 24 uczniów co stanowiło 80% liczby uczniów pewnej klasy. </vt:lpstr>
      <vt:lpstr>ĆWICZENIE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99</cp:revision>
  <dcterms:created xsi:type="dcterms:W3CDTF">2013-08-24T13:51:02Z</dcterms:created>
  <dcterms:modified xsi:type="dcterms:W3CDTF">2013-09-01T15:08:46Z</dcterms:modified>
</cp:coreProperties>
</file>